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68CE683-7BC7-44BB-BFD8-B6A340F71467}" type="datetimeFigureOut">
              <a:rPr lang="en-US" smtClean="0"/>
              <a:t>2/21/2025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BA28D8B-53C4-4E01-80BC-8F638B2E7F0C}" type="slidenum">
              <a:rPr lang="en-US" smtClean="0"/>
              <a:t>‹#›</a:t>
            </a:fld>
            <a:endParaRPr lang="en-US"/>
          </a:p>
        </p:txBody>
      </p:sp>
    </p:spTree>
    <p:extLst>
      <p:ext uri="{BB962C8B-B14F-4D97-AF65-F5344CB8AC3E}">
        <p14:creationId xmlns:p14="http://schemas.microsoft.com/office/powerpoint/2010/main" val="246392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43186-BDD1-492D-AACD-1C147BA1C31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378829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43186-BDD1-492D-AACD-1C147BA1C31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333813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43186-BDD1-492D-AACD-1C147BA1C31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189343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43186-BDD1-492D-AACD-1C147BA1C31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290851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43186-BDD1-492D-AACD-1C147BA1C317}"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409025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43186-BDD1-492D-AACD-1C147BA1C317}"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396288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43186-BDD1-492D-AACD-1C147BA1C317}"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36236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43186-BDD1-492D-AACD-1C147BA1C317}"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157107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43186-BDD1-492D-AACD-1C147BA1C317}"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12140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43186-BDD1-492D-AACD-1C147BA1C317}"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353902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43186-BDD1-492D-AACD-1C147BA1C317}"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9CDB0-7D19-4AF0-9C5F-DFD6036C9463}" type="slidenum">
              <a:rPr lang="en-US" smtClean="0"/>
              <a:t>‹#›</a:t>
            </a:fld>
            <a:endParaRPr lang="en-US"/>
          </a:p>
        </p:txBody>
      </p:sp>
    </p:spTree>
    <p:extLst>
      <p:ext uri="{BB962C8B-B14F-4D97-AF65-F5344CB8AC3E}">
        <p14:creationId xmlns:p14="http://schemas.microsoft.com/office/powerpoint/2010/main" val="287408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43186-BDD1-492D-AACD-1C147BA1C317}" type="datetimeFigureOut">
              <a:rPr lang="en-US" smtClean="0"/>
              <a:t>2/21/2025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9CDB0-7D19-4AF0-9C5F-DFD6036C9463}" type="slidenum">
              <a:rPr lang="en-US" smtClean="0"/>
              <a:t>‹#›</a:t>
            </a:fld>
            <a:endParaRPr lang="en-US"/>
          </a:p>
        </p:txBody>
      </p:sp>
    </p:spTree>
    <p:extLst>
      <p:ext uri="{BB962C8B-B14F-4D97-AF65-F5344CB8AC3E}">
        <p14:creationId xmlns:p14="http://schemas.microsoft.com/office/powerpoint/2010/main" val="2572992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samantha@servingtheheart.org" TargetMode="External"/><Relationship Id="rId2" Type="http://schemas.openxmlformats.org/officeDocument/2006/relationships/hyperlink" Target="mailto:administrator@grantinterface.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rantinterface.com/Home/Logon?urlkey=servingthehear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4DB0-D1AF-425C-9918-97128BCCB219}"/>
              </a:ext>
            </a:extLst>
          </p:cNvPr>
          <p:cNvSpPr>
            <a:spLocks noGrp="1"/>
          </p:cNvSpPr>
          <p:nvPr>
            <p:ph type="ctrTitle"/>
          </p:nvPr>
        </p:nvSpPr>
        <p:spPr>
          <a:xfrm>
            <a:off x="1576709" y="3136794"/>
            <a:ext cx="9144000" cy="2387600"/>
          </a:xfrm>
        </p:spPr>
        <p:txBody>
          <a:bodyPr anchor="ctr">
            <a:normAutofit/>
          </a:bodyPr>
          <a:lstStyle/>
          <a:p>
            <a:r>
              <a:rPr lang="en-US" sz="8000" dirty="0"/>
              <a:t>EITC Training Workshop</a:t>
            </a:r>
          </a:p>
        </p:txBody>
      </p:sp>
      <p:pic>
        <p:nvPicPr>
          <p:cNvPr id="5" name="Picture 4">
            <a:extLst>
              <a:ext uri="{FF2B5EF4-FFF2-40B4-BE49-F238E27FC236}">
                <a16:creationId xmlns:a16="http://schemas.microsoft.com/office/drawing/2014/main" id="{A429806C-2D5F-42A7-A83C-EF7BCA096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15" y="182855"/>
            <a:ext cx="11142388" cy="3758335"/>
          </a:xfrm>
          <a:prstGeom prst="rect">
            <a:avLst/>
          </a:prstGeom>
        </p:spPr>
      </p:pic>
    </p:spTree>
    <p:extLst>
      <p:ext uri="{BB962C8B-B14F-4D97-AF65-F5344CB8AC3E}">
        <p14:creationId xmlns:p14="http://schemas.microsoft.com/office/powerpoint/2010/main" val="225364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B893-E929-4CE5-9DA4-7F7B9E6FB174}"/>
              </a:ext>
            </a:extLst>
          </p:cNvPr>
          <p:cNvSpPr>
            <a:spLocks noGrp="1"/>
          </p:cNvSpPr>
          <p:nvPr>
            <p:ph type="title"/>
          </p:nvPr>
        </p:nvSpPr>
        <p:spPr>
          <a:xfrm>
            <a:off x="468527" y="446887"/>
            <a:ext cx="3932237" cy="1600200"/>
          </a:xfrm>
        </p:spPr>
        <p:txBody>
          <a:bodyPr>
            <a:normAutofit/>
          </a:bodyPr>
          <a:lstStyle/>
          <a:p>
            <a:r>
              <a:rPr lang="en-US" sz="4000" b="1" dirty="0"/>
              <a:t>Application</a:t>
            </a:r>
            <a:br>
              <a:rPr lang="en-US" sz="4000" b="1" dirty="0"/>
            </a:br>
            <a:r>
              <a:rPr lang="en-US" sz="4000" b="1" dirty="0"/>
              <a:t> Section</a:t>
            </a:r>
          </a:p>
        </p:txBody>
      </p:sp>
      <p:sp>
        <p:nvSpPr>
          <p:cNvPr id="4" name="Text Placeholder 3">
            <a:extLst>
              <a:ext uri="{FF2B5EF4-FFF2-40B4-BE49-F238E27FC236}">
                <a16:creationId xmlns:a16="http://schemas.microsoft.com/office/drawing/2014/main" id="{3A1E099A-1AD7-4323-8AB8-4129634EED38}"/>
              </a:ext>
            </a:extLst>
          </p:cNvPr>
          <p:cNvSpPr>
            <a:spLocks noGrp="1"/>
          </p:cNvSpPr>
          <p:nvPr>
            <p:ph type="body" sz="half" idx="2"/>
          </p:nvPr>
        </p:nvSpPr>
        <p:spPr>
          <a:xfrm>
            <a:off x="214146" y="2059119"/>
            <a:ext cx="3932237" cy="3811588"/>
          </a:xfrm>
        </p:spPr>
        <p:txBody>
          <a:bodyPr>
            <a:normAutofit/>
          </a:bodyPr>
          <a:lstStyle/>
          <a:p>
            <a:r>
              <a:rPr lang="en-US" dirty="0"/>
              <a:t>Student Name</a:t>
            </a:r>
          </a:p>
          <a:p>
            <a:r>
              <a:rPr lang="en-US" dirty="0"/>
              <a:t> </a:t>
            </a:r>
          </a:p>
          <a:p>
            <a:r>
              <a:rPr lang="en-US" dirty="0"/>
              <a:t>School Enrolled at</a:t>
            </a:r>
          </a:p>
          <a:p>
            <a:endParaRPr lang="en-US" dirty="0"/>
          </a:p>
          <a:p>
            <a:r>
              <a:rPr lang="en-US" dirty="0"/>
              <a:t>Home School District (K-12 Applications)</a:t>
            </a:r>
          </a:p>
          <a:p>
            <a:r>
              <a:rPr lang="en-US" dirty="0"/>
              <a:t> </a:t>
            </a:r>
          </a:p>
          <a:p>
            <a:r>
              <a:rPr lang="en-US" dirty="0"/>
              <a:t>Student Grade (upcoming school year)</a:t>
            </a:r>
          </a:p>
          <a:p>
            <a:endParaRPr lang="en-US" dirty="0"/>
          </a:p>
          <a:p>
            <a:r>
              <a:rPr lang="en-US" dirty="0"/>
              <a:t>Tuition Cost (annual)</a:t>
            </a:r>
          </a:p>
          <a:p>
            <a:endParaRPr lang="en-US" dirty="0"/>
          </a:p>
        </p:txBody>
      </p:sp>
      <p:pic>
        <p:nvPicPr>
          <p:cNvPr id="3" name="Picture 2">
            <a:extLst>
              <a:ext uri="{FF2B5EF4-FFF2-40B4-BE49-F238E27FC236}">
                <a16:creationId xmlns:a16="http://schemas.microsoft.com/office/drawing/2014/main" id="{E4F3136C-00FE-414D-B106-D6B008687346}"/>
              </a:ext>
            </a:extLst>
          </p:cNvPr>
          <p:cNvPicPr>
            <a:picLocks noChangeAspect="1"/>
          </p:cNvPicPr>
          <p:nvPr/>
        </p:nvPicPr>
        <p:blipFill>
          <a:blip r:embed="rId2"/>
          <a:stretch>
            <a:fillRect/>
          </a:stretch>
        </p:blipFill>
        <p:spPr>
          <a:xfrm>
            <a:off x="3655634" y="457200"/>
            <a:ext cx="8597227" cy="5731484"/>
          </a:xfrm>
          <a:prstGeom prst="rect">
            <a:avLst/>
          </a:prstGeom>
        </p:spPr>
      </p:pic>
    </p:spTree>
    <p:extLst>
      <p:ext uri="{BB962C8B-B14F-4D97-AF65-F5344CB8AC3E}">
        <p14:creationId xmlns:p14="http://schemas.microsoft.com/office/powerpoint/2010/main" val="292361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5B6D-81CB-4A41-96DA-5054AE8E6316}"/>
              </a:ext>
            </a:extLst>
          </p:cNvPr>
          <p:cNvSpPr>
            <a:spLocks noGrp="1"/>
          </p:cNvSpPr>
          <p:nvPr>
            <p:ph type="title"/>
          </p:nvPr>
        </p:nvSpPr>
        <p:spPr/>
        <p:txBody>
          <a:bodyPr/>
          <a:lstStyle/>
          <a:p>
            <a:r>
              <a:rPr lang="en-US" b="1" dirty="0"/>
              <a:t>Contact Information</a:t>
            </a:r>
            <a:br>
              <a:rPr lang="en-US" b="1" dirty="0"/>
            </a:br>
            <a:r>
              <a:rPr lang="en-US" b="1" dirty="0"/>
              <a:t>Section</a:t>
            </a:r>
          </a:p>
        </p:txBody>
      </p:sp>
      <p:sp>
        <p:nvSpPr>
          <p:cNvPr id="4" name="Text Placeholder 3">
            <a:extLst>
              <a:ext uri="{FF2B5EF4-FFF2-40B4-BE49-F238E27FC236}">
                <a16:creationId xmlns:a16="http://schemas.microsoft.com/office/drawing/2014/main" id="{C23E1995-C6F6-46A0-AB8D-2DFCD75223B6}"/>
              </a:ext>
            </a:extLst>
          </p:cNvPr>
          <p:cNvSpPr>
            <a:spLocks noGrp="1"/>
          </p:cNvSpPr>
          <p:nvPr>
            <p:ph type="body" sz="half" idx="2"/>
          </p:nvPr>
        </p:nvSpPr>
        <p:spPr/>
        <p:txBody>
          <a:bodyPr/>
          <a:lstStyle/>
          <a:p>
            <a:r>
              <a:rPr lang="en-US" dirty="0"/>
              <a:t>Parent(s) First Name</a:t>
            </a:r>
          </a:p>
          <a:p>
            <a:r>
              <a:rPr lang="en-US" dirty="0"/>
              <a:t>Parent(s) Last Name</a:t>
            </a:r>
          </a:p>
          <a:p>
            <a:r>
              <a:rPr lang="en-US" dirty="0"/>
              <a:t>Home Address</a:t>
            </a:r>
          </a:p>
          <a:p>
            <a:r>
              <a:rPr lang="en-US" dirty="0"/>
              <a:t>Mailing Address (if different than home address)</a:t>
            </a:r>
          </a:p>
          <a:p>
            <a:r>
              <a:rPr lang="en-US" dirty="0"/>
              <a:t>City</a:t>
            </a:r>
          </a:p>
          <a:p>
            <a:r>
              <a:rPr lang="en-US" dirty="0"/>
              <a:t>State</a:t>
            </a:r>
          </a:p>
          <a:p>
            <a:r>
              <a:rPr lang="en-US" dirty="0"/>
              <a:t>Zip Code</a:t>
            </a:r>
          </a:p>
          <a:p>
            <a:r>
              <a:rPr lang="en-US" dirty="0"/>
              <a:t>Primary Phone Number</a:t>
            </a:r>
          </a:p>
          <a:p>
            <a:r>
              <a:rPr lang="en-US" dirty="0"/>
              <a:t>Alternate Phone Number</a:t>
            </a:r>
          </a:p>
          <a:p>
            <a:r>
              <a:rPr lang="en-US" dirty="0"/>
              <a:t>Email Address</a:t>
            </a:r>
          </a:p>
          <a:p>
            <a:endParaRPr lang="en-US" dirty="0"/>
          </a:p>
        </p:txBody>
      </p:sp>
      <p:pic>
        <p:nvPicPr>
          <p:cNvPr id="5" name="Picture 4">
            <a:extLst>
              <a:ext uri="{FF2B5EF4-FFF2-40B4-BE49-F238E27FC236}">
                <a16:creationId xmlns:a16="http://schemas.microsoft.com/office/drawing/2014/main" id="{46C56641-037D-4427-9F8A-72EA4F728E81}"/>
              </a:ext>
            </a:extLst>
          </p:cNvPr>
          <p:cNvPicPr/>
          <p:nvPr/>
        </p:nvPicPr>
        <p:blipFill rotWithShape="1">
          <a:blip r:embed="rId2"/>
          <a:srcRect r="47436" b="13759"/>
          <a:stretch/>
        </p:blipFill>
        <p:spPr bwMode="auto">
          <a:xfrm>
            <a:off x="4629925" y="190962"/>
            <a:ext cx="7108300" cy="373287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E60F5B8-7105-41FC-ADA3-45E9F882F4AA}"/>
              </a:ext>
            </a:extLst>
          </p:cNvPr>
          <p:cNvPicPr/>
          <p:nvPr/>
        </p:nvPicPr>
        <p:blipFill rotWithShape="1">
          <a:blip r:embed="rId3"/>
          <a:srcRect t="17491" r="48558"/>
          <a:stretch/>
        </p:blipFill>
        <p:spPr bwMode="auto">
          <a:xfrm>
            <a:off x="4595550" y="3963194"/>
            <a:ext cx="7461250" cy="26189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022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60D5-5079-452E-93DE-CB8FAC1053D5}"/>
              </a:ext>
            </a:extLst>
          </p:cNvPr>
          <p:cNvSpPr>
            <a:spLocks noGrp="1"/>
          </p:cNvSpPr>
          <p:nvPr>
            <p:ph type="title"/>
          </p:nvPr>
        </p:nvSpPr>
        <p:spPr/>
        <p:txBody>
          <a:bodyPr/>
          <a:lstStyle/>
          <a:p>
            <a:r>
              <a:rPr lang="en-US" b="1" dirty="0"/>
              <a:t>Residency</a:t>
            </a:r>
            <a:br>
              <a:rPr lang="en-US" b="1" dirty="0"/>
            </a:br>
            <a:r>
              <a:rPr lang="en-US" b="1" dirty="0"/>
              <a:t>Section</a:t>
            </a:r>
          </a:p>
        </p:txBody>
      </p:sp>
      <p:pic>
        <p:nvPicPr>
          <p:cNvPr id="5" name="Content Placeholder 4">
            <a:extLst>
              <a:ext uri="{FF2B5EF4-FFF2-40B4-BE49-F238E27FC236}">
                <a16:creationId xmlns:a16="http://schemas.microsoft.com/office/drawing/2014/main" id="{D906A4CD-E622-4D22-A3C8-C14594F89224}"/>
              </a:ext>
            </a:extLst>
          </p:cNvPr>
          <p:cNvPicPr>
            <a:picLocks noGrp="1"/>
          </p:cNvPicPr>
          <p:nvPr>
            <p:ph idx="1"/>
          </p:nvPr>
        </p:nvPicPr>
        <p:blipFill rotWithShape="1">
          <a:blip r:embed="rId2"/>
          <a:stretch/>
        </p:blipFill>
        <p:spPr bwMode="auto">
          <a:xfrm>
            <a:off x="5183188" y="2432277"/>
            <a:ext cx="6172200" cy="1983921"/>
          </a:xfrm>
          <a:prstGeom prst="rect">
            <a:avLst/>
          </a:prstGeom>
          <a:ln>
            <a:noFill/>
          </a:ln>
          <a:extLst>
            <a:ext uri="{53640926-AAD7-44D8-BBD7-CCE9431645EC}">
              <a14:shadowObscured xmlns:a14="http://schemas.microsoft.com/office/drawing/2010/main"/>
            </a:ext>
          </a:extLst>
        </p:spPr>
      </p:pic>
      <p:sp>
        <p:nvSpPr>
          <p:cNvPr id="4" name="Text Placeholder 3">
            <a:extLst>
              <a:ext uri="{FF2B5EF4-FFF2-40B4-BE49-F238E27FC236}">
                <a16:creationId xmlns:a16="http://schemas.microsoft.com/office/drawing/2014/main" id="{BF9273D6-C725-4380-8CBC-68CC079443FF}"/>
              </a:ext>
            </a:extLst>
          </p:cNvPr>
          <p:cNvSpPr>
            <a:spLocks noGrp="1"/>
          </p:cNvSpPr>
          <p:nvPr>
            <p:ph type="body" sz="half" idx="2"/>
          </p:nvPr>
        </p:nvSpPr>
        <p:spPr/>
        <p:txBody>
          <a:bodyPr/>
          <a:lstStyle/>
          <a:p>
            <a:r>
              <a:rPr lang="en-US" dirty="0"/>
              <a:t>Select County of Residence</a:t>
            </a:r>
          </a:p>
          <a:p>
            <a:r>
              <a:rPr lang="en-US" dirty="0"/>
              <a:t>If you select “other” more questions will appear</a:t>
            </a:r>
          </a:p>
          <a:p>
            <a:endParaRPr lang="en-US" b="1" dirty="0"/>
          </a:p>
          <a:p>
            <a:endParaRPr lang="en-US" dirty="0"/>
          </a:p>
          <a:p>
            <a:r>
              <a:rPr lang="en-US" dirty="0">
                <a:solidFill>
                  <a:srgbClr val="FF0000"/>
                </a:solidFill>
              </a:rPr>
              <a:t>To qualify for the Pre-K scholarship, the parent(s)/guardian(s) of the student must reside or work in </a:t>
            </a:r>
            <a:r>
              <a:rPr lang="en-US" b="1" u="sng" dirty="0">
                <a:solidFill>
                  <a:srgbClr val="FF0000"/>
                </a:solidFill>
              </a:rPr>
              <a:t>Armstrong County</a:t>
            </a:r>
            <a:r>
              <a:rPr lang="en-US" dirty="0">
                <a:solidFill>
                  <a:srgbClr val="FF0000"/>
                </a:solidFill>
              </a:rPr>
              <a:t> only.  </a:t>
            </a:r>
          </a:p>
          <a:p>
            <a:endParaRPr lang="en-US" dirty="0"/>
          </a:p>
          <a:p>
            <a:r>
              <a:rPr lang="en-US" dirty="0">
                <a:solidFill>
                  <a:srgbClr val="FF0000"/>
                </a:solidFill>
              </a:rPr>
              <a:t>To qualify for the K-12 scholarship, the parent(s)/guardian(s) of the student must reside or work in </a:t>
            </a:r>
            <a:r>
              <a:rPr lang="en-US" b="1" u="sng" dirty="0">
                <a:solidFill>
                  <a:srgbClr val="FF0000"/>
                </a:solidFill>
              </a:rPr>
              <a:t>Armstrong or Butler County.</a:t>
            </a:r>
            <a:endParaRPr lang="en-US" dirty="0">
              <a:solidFill>
                <a:srgbClr val="FF0000"/>
              </a:solidFill>
            </a:endParaRPr>
          </a:p>
        </p:txBody>
      </p:sp>
    </p:spTree>
    <p:extLst>
      <p:ext uri="{BB962C8B-B14F-4D97-AF65-F5344CB8AC3E}">
        <p14:creationId xmlns:p14="http://schemas.microsoft.com/office/powerpoint/2010/main" val="116592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8BAA-8422-488B-8181-F9B83B78B6DB}"/>
              </a:ext>
            </a:extLst>
          </p:cNvPr>
          <p:cNvSpPr>
            <a:spLocks noGrp="1"/>
          </p:cNvSpPr>
          <p:nvPr>
            <p:ph type="title"/>
          </p:nvPr>
        </p:nvSpPr>
        <p:spPr/>
        <p:txBody>
          <a:bodyPr/>
          <a:lstStyle/>
          <a:p>
            <a:r>
              <a:rPr lang="en-US" b="1" dirty="0"/>
              <a:t>Income Section</a:t>
            </a:r>
          </a:p>
        </p:txBody>
      </p:sp>
      <p:pic>
        <p:nvPicPr>
          <p:cNvPr id="5" name="Content Placeholder 4">
            <a:extLst>
              <a:ext uri="{FF2B5EF4-FFF2-40B4-BE49-F238E27FC236}">
                <a16:creationId xmlns:a16="http://schemas.microsoft.com/office/drawing/2014/main" id="{046816EF-7785-4D30-8E05-F4F0623ED367}"/>
              </a:ext>
            </a:extLst>
          </p:cNvPr>
          <p:cNvPicPr>
            <a:picLocks noGrp="1"/>
          </p:cNvPicPr>
          <p:nvPr>
            <p:ph idx="1"/>
          </p:nvPr>
        </p:nvPicPr>
        <p:blipFill rotWithShape="1">
          <a:blip r:embed="rId2"/>
          <a:stretch/>
        </p:blipFill>
        <p:spPr bwMode="auto">
          <a:xfrm>
            <a:off x="5183188" y="2432277"/>
            <a:ext cx="6172200" cy="1983921"/>
          </a:xfrm>
          <a:prstGeom prst="rect">
            <a:avLst/>
          </a:prstGeom>
          <a:ln>
            <a:noFill/>
          </a:ln>
          <a:extLst>
            <a:ext uri="{53640926-AAD7-44D8-BBD7-CCE9431645EC}">
              <a14:shadowObscured xmlns:a14="http://schemas.microsoft.com/office/drawing/2010/main"/>
            </a:ext>
          </a:extLst>
        </p:spPr>
      </p:pic>
      <p:sp>
        <p:nvSpPr>
          <p:cNvPr id="4" name="Text Placeholder 3">
            <a:extLst>
              <a:ext uri="{FF2B5EF4-FFF2-40B4-BE49-F238E27FC236}">
                <a16:creationId xmlns:a16="http://schemas.microsoft.com/office/drawing/2014/main" id="{956B25A7-3D36-41E7-A1D5-7DB1254DB55E}"/>
              </a:ext>
            </a:extLst>
          </p:cNvPr>
          <p:cNvSpPr>
            <a:spLocks noGrp="1"/>
          </p:cNvSpPr>
          <p:nvPr>
            <p:ph type="body" sz="half" idx="2"/>
          </p:nvPr>
        </p:nvSpPr>
        <p:spPr/>
        <p:txBody>
          <a:bodyPr>
            <a:normAutofit/>
          </a:bodyPr>
          <a:lstStyle/>
          <a:p>
            <a:r>
              <a:rPr lang="en-US" dirty="0"/>
              <a:t>Number of Dependents Claimed on Tax Return </a:t>
            </a:r>
          </a:p>
          <a:p>
            <a:r>
              <a:rPr lang="en-US" dirty="0"/>
              <a:t>Adjusted Gross Income</a:t>
            </a:r>
          </a:p>
          <a:p>
            <a:r>
              <a:rPr lang="en-US" dirty="0"/>
              <a:t>UPLOAD Page 1 Federal Income Tax Return 1040</a:t>
            </a:r>
          </a:p>
          <a:p>
            <a:r>
              <a:rPr lang="en-US" dirty="0"/>
              <a:t>UPLOAD Additional File Space </a:t>
            </a:r>
          </a:p>
          <a:p>
            <a:r>
              <a:rPr lang="en-US" dirty="0"/>
              <a:t>UPLOAD  and document any change in financial status from the prior years tax return until the date submitted</a:t>
            </a:r>
          </a:p>
        </p:txBody>
      </p:sp>
    </p:spTree>
    <p:extLst>
      <p:ext uri="{BB962C8B-B14F-4D97-AF65-F5344CB8AC3E}">
        <p14:creationId xmlns:p14="http://schemas.microsoft.com/office/powerpoint/2010/main" val="259027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3906-4ADB-443B-A6E1-83F37FC111FE}"/>
              </a:ext>
            </a:extLst>
          </p:cNvPr>
          <p:cNvSpPr>
            <a:spLocks noGrp="1"/>
          </p:cNvSpPr>
          <p:nvPr>
            <p:ph type="title"/>
          </p:nvPr>
        </p:nvSpPr>
        <p:spPr>
          <a:xfrm>
            <a:off x="2029194" y="57045"/>
            <a:ext cx="7307311" cy="854242"/>
          </a:xfrm>
        </p:spPr>
        <p:txBody>
          <a:bodyPr/>
          <a:lstStyle/>
          <a:p>
            <a:pPr algn="ctr"/>
            <a:r>
              <a:rPr lang="en-US" b="1" dirty="0"/>
              <a:t>Electronic Signature Section</a:t>
            </a:r>
            <a:endParaRPr lang="en-US" dirty="0"/>
          </a:p>
        </p:txBody>
      </p:sp>
      <p:sp>
        <p:nvSpPr>
          <p:cNvPr id="4" name="Text Placeholder 3">
            <a:extLst>
              <a:ext uri="{FF2B5EF4-FFF2-40B4-BE49-F238E27FC236}">
                <a16:creationId xmlns:a16="http://schemas.microsoft.com/office/drawing/2014/main" id="{24D2D5AF-B886-4EF6-A048-A5D2E60E6FBB}"/>
              </a:ext>
            </a:extLst>
          </p:cNvPr>
          <p:cNvSpPr>
            <a:spLocks noGrp="1"/>
          </p:cNvSpPr>
          <p:nvPr>
            <p:ph type="body" sz="half" idx="2"/>
          </p:nvPr>
        </p:nvSpPr>
        <p:spPr>
          <a:xfrm>
            <a:off x="1352627" y="964244"/>
            <a:ext cx="9486745" cy="3811588"/>
          </a:xfrm>
        </p:spPr>
        <p:txBody>
          <a:bodyPr/>
          <a:lstStyle/>
          <a:p>
            <a:r>
              <a:rPr lang="en-US" dirty="0"/>
              <a:t>Enter your full name to acknowledge that the information you provided is accurate and true to the best of your knowledge.  Also, to acknowledge that you understand all communication relating to this application will be done via email and through the online portal you are using to apply.</a:t>
            </a:r>
          </a:p>
          <a:p>
            <a:endParaRPr lang="en-US" dirty="0"/>
          </a:p>
        </p:txBody>
      </p:sp>
      <p:pic>
        <p:nvPicPr>
          <p:cNvPr id="5" name="Picture 4">
            <a:extLst>
              <a:ext uri="{FF2B5EF4-FFF2-40B4-BE49-F238E27FC236}">
                <a16:creationId xmlns:a16="http://schemas.microsoft.com/office/drawing/2014/main" id="{91ECFBCB-33A5-41E2-A36B-F6722377F193}"/>
              </a:ext>
            </a:extLst>
          </p:cNvPr>
          <p:cNvPicPr/>
          <p:nvPr/>
        </p:nvPicPr>
        <p:blipFill rotWithShape="1">
          <a:blip r:embed="rId2"/>
          <a:srcRect t="61815" r="45833"/>
          <a:stretch/>
        </p:blipFill>
        <p:spPr bwMode="auto">
          <a:xfrm>
            <a:off x="1498790" y="1774992"/>
            <a:ext cx="8834044" cy="3308016"/>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8AC39218-BE76-4C43-B1CD-B82E7CF1802C}"/>
              </a:ext>
            </a:extLst>
          </p:cNvPr>
          <p:cNvSpPr/>
          <p:nvPr/>
        </p:nvSpPr>
        <p:spPr>
          <a:xfrm>
            <a:off x="83647" y="5410514"/>
            <a:ext cx="12024704" cy="966483"/>
          </a:xfrm>
          <a:prstGeom prst="rect">
            <a:avLst/>
          </a:prstGeom>
        </p:spPr>
        <p:txBody>
          <a:bodyPr wrap="square">
            <a:spAutoFit/>
          </a:bodyPr>
          <a:lstStyle/>
          <a:p>
            <a:pPr>
              <a:lnSpc>
                <a:spcPct val="107000"/>
              </a:lnSpc>
              <a:spcAft>
                <a:spcPts val="800"/>
              </a:spcAft>
            </a:pP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Once complete, select the Submit Application button at the end of the application.  Your application will be listed in a “draft” status until the Submit Application button is selected.  Any application in a draft status at the application deadline will not be considered for tuition assistance.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023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B69D-4F0C-4196-8955-F0E6444B1E78}"/>
              </a:ext>
            </a:extLst>
          </p:cNvPr>
          <p:cNvSpPr>
            <a:spLocks noGrp="1"/>
          </p:cNvSpPr>
          <p:nvPr>
            <p:ph type="title"/>
          </p:nvPr>
        </p:nvSpPr>
        <p:spPr>
          <a:xfrm>
            <a:off x="913827" y="282623"/>
            <a:ext cx="10515600" cy="1325563"/>
          </a:xfrm>
        </p:spPr>
        <p:txBody>
          <a:bodyPr>
            <a:normAutofit fontScale="90000"/>
          </a:bodyPr>
          <a:lstStyle/>
          <a:p>
            <a:pPr algn="ctr"/>
            <a:r>
              <a:rPr lang="en-US" dirty="0"/>
              <a:t>Applying for Multiple Students</a:t>
            </a:r>
            <a:br>
              <a:rPr lang="en-US" dirty="0"/>
            </a:br>
            <a:r>
              <a:rPr lang="en-US" sz="2200" dirty="0"/>
              <a:t>If you have multiple students when you go to start the next students application in the upper right hand corner there is a button that says Copy Previous Answers</a:t>
            </a:r>
            <a:br>
              <a:rPr lang="en-US" sz="2200" dirty="0"/>
            </a:br>
            <a:endParaRPr lang="en-US" sz="2200" dirty="0"/>
          </a:p>
        </p:txBody>
      </p:sp>
      <p:pic>
        <p:nvPicPr>
          <p:cNvPr id="7" name="Content Placeholder 6">
            <a:extLst>
              <a:ext uri="{FF2B5EF4-FFF2-40B4-BE49-F238E27FC236}">
                <a16:creationId xmlns:a16="http://schemas.microsoft.com/office/drawing/2014/main" id="{2EA88374-3365-426C-840E-16640E76CACD}"/>
              </a:ext>
            </a:extLst>
          </p:cNvPr>
          <p:cNvPicPr>
            <a:picLocks noGrp="1"/>
          </p:cNvPicPr>
          <p:nvPr>
            <p:ph idx="1"/>
          </p:nvPr>
        </p:nvPicPr>
        <p:blipFill rotWithShape="1">
          <a:blip r:embed="rId2"/>
          <a:srcRect r="44552"/>
          <a:stretch/>
        </p:blipFill>
        <p:spPr bwMode="auto">
          <a:xfrm>
            <a:off x="1560094" y="1700770"/>
            <a:ext cx="8285174" cy="4801579"/>
          </a:xfrm>
          <a:prstGeom prst="rect">
            <a:avLst/>
          </a:prstGeom>
          <a:ln>
            <a:noFill/>
          </a:ln>
          <a:extLst>
            <a:ext uri="{53640926-AAD7-44D8-BBD7-CCE9431645EC}">
              <a14:shadowObscured xmlns:a14="http://schemas.microsoft.com/office/drawing/2010/main"/>
            </a:ext>
          </a:extLst>
        </p:spPr>
      </p:pic>
      <p:sp>
        <p:nvSpPr>
          <p:cNvPr id="4" name="Rectangle 2">
            <a:extLst>
              <a:ext uri="{FF2B5EF4-FFF2-40B4-BE49-F238E27FC236}">
                <a16:creationId xmlns:a16="http://schemas.microsoft.com/office/drawing/2014/main" id="{380D450E-F3EF-4D25-8B51-CF1458632337}"/>
              </a:ext>
            </a:extLst>
          </p:cNvPr>
          <p:cNvSpPr>
            <a:spLocks noChangeArrowheads="1"/>
          </p:cNvSpPr>
          <p:nvPr/>
        </p:nvSpPr>
        <p:spPr bwMode="auto">
          <a:xfrm>
            <a:off x="75627" y="-825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Arrow: Right 4">
            <a:extLst>
              <a:ext uri="{FF2B5EF4-FFF2-40B4-BE49-F238E27FC236}">
                <a16:creationId xmlns:a16="http://schemas.microsoft.com/office/drawing/2014/main" id="{B75421D8-1F03-4747-AFEA-BF3EB4888DBB}"/>
              </a:ext>
            </a:extLst>
          </p:cNvPr>
          <p:cNvSpPr/>
          <p:nvPr/>
        </p:nvSpPr>
        <p:spPr>
          <a:xfrm rot="8041862">
            <a:off x="9517311" y="1978432"/>
            <a:ext cx="977900" cy="4845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0952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B69D-4F0C-4196-8955-F0E6444B1E78}"/>
              </a:ext>
            </a:extLst>
          </p:cNvPr>
          <p:cNvSpPr>
            <a:spLocks noGrp="1"/>
          </p:cNvSpPr>
          <p:nvPr>
            <p:ph type="title"/>
          </p:nvPr>
        </p:nvSpPr>
        <p:spPr>
          <a:xfrm>
            <a:off x="913827" y="282623"/>
            <a:ext cx="10515600" cy="1325563"/>
          </a:xfrm>
        </p:spPr>
        <p:txBody>
          <a:bodyPr>
            <a:normAutofit/>
          </a:bodyPr>
          <a:lstStyle/>
          <a:p>
            <a:pPr algn="ctr"/>
            <a:br>
              <a:rPr lang="en-US" sz="2200" dirty="0"/>
            </a:br>
            <a:r>
              <a:rPr lang="en-US" sz="2200" dirty="0"/>
              <a:t>A screen will appear allowing you to select the Process (Application) you would like to copy.</a:t>
            </a:r>
            <a:br>
              <a:rPr lang="en-US" dirty="0"/>
            </a:br>
            <a:br>
              <a:rPr lang="en-US" sz="2200" dirty="0"/>
            </a:br>
            <a:endParaRPr lang="en-US" sz="2200" dirty="0"/>
          </a:p>
        </p:txBody>
      </p:sp>
      <p:pic>
        <p:nvPicPr>
          <p:cNvPr id="8" name="Content Placeholder 7">
            <a:extLst>
              <a:ext uri="{FF2B5EF4-FFF2-40B4-BE49-F238E27FC236}">
                <a16:creationId xmlns:a16="http://schemas.microsoft.com/office/drawing/2014/main" id="{4878AAF9-8B92-4DA4-88B3-44D08596ABB0}"/>
              </a:ext>
            </a:extLst>
          </p:cNvPr>
          <p:cNvPicPr>
            <a:picLocks noGrp="1"/>
          </p:cNvPicPr>
          <p:nvPr>
            <p:ph idx="1"/>
          </p:nvPr>
        </p:nvPicPr>
        <p:blipFill rotWithShape="1">
          <a:blip r:embed="rId2"/>
          <a:srcRect l="59573" t="2960" r="1905" b="26985"/>
          <a:stretch/>
        </p:blipFill>
        <p:spPr bwMode="auto">
          <a:xfrm>
            <a:off x="1097739" y="1244408"/>
            <a:ext cx="9996522" cy="5131587"/>
          </a:xfrm>
          <a:prstGeom prst="rect">
            <a:avLst/>
          </a:prstGeom>
          <a:ln>
            <a:noFill/>
          </a:ln>
          <a:extLst>
            <a:ext uri="{53640926-AAD7-44D8-BBD7-CCE9431645EC}">
              <a14:shadowObscured xmlns:a14="http://schemas.microsoft.com/office/drawing/2010/main"/>
            </a:ext>
          </a:extLst>
        </p:spPr>
      </p:pic>
      <p:sp>
        <p:nvSpPr>
          <p:cNvPr id="4" name="Rectangle 2">
            <a:extLst>
              <a:ext uri="{FF2B5EF4-FFF2-40B4-BE49-F238E27FC236}">
                <a16:creationId xmlns:a16="http://schemas.microsoft.com/office/drawing/2014/main" id="{380D450E-F3EF-4D25-8B51-CF1458632337}"/>
              </a:ext>
            </a:extLst>
          </p:cNvPr>
          <p:cNvSpPr>
            <a:spLocks noChangeArrowheads="1"/>
          </p:cNvSpPr>
          <p:nvPr/>
        </p:nvSpPr>
        <p:spPr bwMode="auto">
          <a:xfrm>
            <a:off x="75627" y="-825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266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B69D-4F0C-4196-8955-F0E6444B1E78}"/>
              </a:ext>
            </a:extLst>
          </p:cNvPr>
          <p:cNvSpPr>
            <a:spLocks noGrp="1"/>
          </p:cNvSpPr>
          <p:nvPr>
            <p:ph type="title"/>
          </p:nvPr>
        </p:nvSpPr>
        <p:spPr>
          <a:xfrm>
            <a:off x="913827" y="282623"/>
            <a:ext cx="10515600" cy="1325563"/>
          </a:xfrm>
        </p:spPr>
        <p:txBody>
          <a:bodyPr>
            <a:normAutofit/>
          </a:bodyPr>
          <a:lstStyle/>
          <a:p>
            <a:pPr algn="ctr"/>
            <a:r>
              <a:rPr lang="en-US" sz="2000" dirty="0"/>
              <a:t>A prompt will appear asking you to Confirm Copying Answers.  Please read the prompt carefully and select OK if you agree.</a:t>
            </a:r>
            <a:br>
              <a:rPr lang="en-US" sz="2000" dirty="0"/>
            </a:br>
            <a:br>
              <a:rPr lang="en-US" sz="2000" dirty="0"/>
            </a:br>
            <a:endParaRPr lang="en-US" sz="2000" dirty="0"/>
          </a:p>
        </p:txBody>
      </p:sp>
      <p:pic>
        <p:nvPicPr>
          <p:cNvPr id="7" name="Content Placeholder 6">
            <a:extLst>
              <a:ext uri="{FF2B5EF4-FFF2-40B4-BE49-F238E27FC236}">
                <a16:creationId xmlns:a16="http://schemas.microsoft.com/office/drawing/2014/main" id="{DDBE607E-4090-49CB-A3A9-C857B034F53B}"/>
              </a:ext>
            </a:extLst>
          </p:cNvPr>
          <p:cNvPicPr>
            <a:picLocks noGrp="1"/>
          </p:cNvPicPr>
          <p:nvPr>
            <p:ph idx="1"/>
          </p:nvPr>
        </p:nvPicPr>
        <p:blipFill rotWithShape="1">
          <a:blip r:embed="rId2"/>
          <a:srcRect l="58333" b="22915"/>
          <a:stretch/>
        </p:blipFill>
        <p:spPr bwMode="auto">
          <a:xfrm>
            <a:off x="1097452" y="1333787"/>
            <a:ext cx="9997096" cy="5177016"/>
          </a:xfrm>
          <a:prstGeom prst="rect">
            <a:avLst/>
          </a:prstGeom>
          <a:ln>
            <a:noFill/>
          </a:ln>
          <a:extLst>
            <a:ext uri="{53640926-AAD7-44D8-BBD7-CCE9431645EC}">
              <a14:shadowObscured xmlns:a14="http://schemas.microsoft.com/office/drawing/2010/main"/>
            </a:ext>
          </a:extLst>
        </p:spPr>
      </p:pic>
      <p:sp>
        <p:nvSpPr>
          <p:cNvPr id="4" name="Rectangle 2">
            <a:extLst>
              <a:ext uri="{FF2B5EF4-FFF2-40B4-BE49-F238E27FC236}">
                <a16:creationId xmlns:a16="http://schemas.microsoft.com/office/drawing/2014/main" id="{380D450E-F3EF-4D25-8B51-CF1458632337}"/>
              </a:ext>
            </a:extLst>
          </p:cNvPr>
          <p:cNvSpPr>
            <a:spLocks noChangeArrowheads="1"/>
          </p:cNvSpPr>
          <p:nvPr/>
        </p:nvSpPr>
        <p:spPr bwMode="auto">
          <a:xfrm>
            <a:off x="75627" y="-825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8592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3DA977-AF15-4D4D-B3B0-970DD4F05CCA}"/>
              </a:ext>
            </a:extLst>
          </p:cNvPr>
          <p:cNvSpPr>
            <a:spLocks noChangeArrowheads="1"/>
          </p:cNvSpPr>
          <p:nvPr/>
        </p:nvSpPr>
        <p:spPr bwMode="auto">
          <a:xfrm>
            <a:off x="1711923" y="707625"/>
            <a:ext cx="927462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new application will now appear and you will need to change any information that is different from your previous application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20">
            <a:extLst>
              <a:ext uri="{FF2B5EF4-FFF2-40B4-BE49-F238E27FC236}">
                <a16:creationId xmlns:a16="http://schemas.microsoft.com/office/drawing/2014/main" id="{68801EAB-734C-4948-90F8-83C23C9C2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1815" r="45833"/>
          <a:stretch>
            <a:fillRect/>
          </a:stretch>
        </p:blipFill>
        <p:spPr bwMode="auto">
          <a:xfrm>
            <a:off x="469969" y="1835667"/>
            <a:ext cx="11252062" cy="2551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43699C3-536D-4CE6-A1DA-24D51AB498C4}"/>
              </a:ext>
            </a:extLst>
          </p:cNvPr>
          <p:cNvSpPr/>
          <p:nvPr/>
        </p:nvSpPr>
        <p:spPr>
          <a:xfrm>
            <a:off x="694393" y="5060139"/>
            <a:ext cx="11180201" cy="966483"/>
          </a:xfrm>
          <a:prstGeom prst="rect">
            <a:avLst/>
          </a:prstGeom>
        </p:spPr>
        <p:txBody>
          <a:bodyPr wrap="square">
            <a:spAutoFit/>
          </a:bodyPr>
          <a:lstStyle/>
          <a:p>
            <a:pPr>
              <a:lnSpc>
                <a:spcPct val="107000"/>
              </a:lnSpc>
              <a:spcAft>
                <a:spcPts val="800"/>
              </a:spcAft>
            </a:pP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Once complete, select the Submit Application button at the end of the application.  Your application will be listed in a “draft” status until the Submit Application button is selected.  Any application in a draft status at the application deadline will not be considered for tuition assistance.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85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A35897-A85E-4708-8542-C53DD6F4B891}"/>
              </a:ext>
            </a:extLst>
          </p:cNvPr>
          <p:cNvSpPr/>
          <p:nvPr/>
        </p:nvSpPr>
        <p:spPr>
          <a:xfrm>
            <a:off x="508764" y="446887"/>
            <a:ext cx="11364686" cy="4992200"/>
          </a:xfrm>
          <a:prstGeom prst="rect">
            <a:avLst/>
          </a:prstGeom>
        </p:spPr>
        <p:txBody>
          <a:bodyPr wrap="square">
            <a:spAutoFit/>
          </a:bodyPr>
          <a:lstStyle/>
          <a:p>
            <a:pPr algn="ct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ITEMS TO CONSIDER WHEN COMPLETING APPLICATION</a:t>
            </a:r>
          </a:p>
          <a:p>
            <a:pPr algn="ct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Once you start an application you can save the application and return to complete it later.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Page 1 of your 1040 tax return and/or proof of income or change in financial status must be attached for consideration.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You may black out any sensitive information on the 1040 including social security numbers and banking information.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All communication will be through the online portal and/or email regarding your student’s tuition assistance.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Emails will come from Armstrong County Community Foundation </a:t>
            </a:r>
            <a:r>
              <a:rPr lang="en-US" sz="2000" b="1" dirty="0">
                <a:latin typeface="Calibri" panose="020F0502020204030204" pitchFamily="34" charset="0"/>
                <a:ea typeface="Calibri" panose="020F0502020204030204" pitchFamily="34" charset="0"/>
                <a:cs typeface="Times New Roman" panose="02020603050405020304" pitchFamily="18" charset="0"/>
              </a:rPr>
              <a:t>(</a:t>
            </a:r>
            <a:r>
              <a:rPr lang="en-US" sz="20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administrator@grantinterface.com</a:t>
            </a:r>
            <a:r>
              <a:rPr lang="en-US" sz="2000" b="1" dirty="0">
                <a:latin typeface="Calibri" panose="020F0502020204030204" pitchFamily="34" charset="0"/>
                <a:ea typeface="Calibri" panose="020F0502020204030204" pitchFamily="34" charset="0"/>
                <a:cs typeface="Times New Roman" panose="02020603050405020304" pitchFamily="18" charset="0"/>
              </a:rPr>
              <a:t> THIS IS A NO REPLY EMAIL ADDRESS)</a:t>
            </a:r>
            <a:r>
              <a:rPr lang="en-US" sz="2000" dirty="0">
                <a:latin typeface="Calibri" panose="020F0502020204030204" pitchFamily="34" charset="0"/>
                <a:ea typeface="Calibri" panose="020F0502020204030204" pitchFamily="34" charset="0"/>
                <a:cs typeface="Times New Roman" panose="02020603050405020304" pitchFamily="18" charset="0"/>
              </a:rPr>
              <a:t> If you select reply the email will come directly to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samantha@servingtheheart.org</a:t>
            </a:r>
            <a:r>
              <a:rPr lang="en-US" sz="2000" dirty="0">
                <a:latin typeface="Calibri" panose="020F0502020204030204" pitchFamily="34" charset="0"/>
                <a:ea typeface="Calibri" panose="020F0502020204030204" pitchFamily="34" charset="0"/>
                <a:cs typeface="Times New Roman" panose="02020603050405020304" pitchFamily="18" charset="0"/>
              </a:rPr>
              <a:t>.  Please check your spam/trash folder to make sure messages are not automatically placed there.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Contact your school for assistance in completing the form if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26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4" descr="Northwest Bank, 22 Franklin Village Mall, Kittanning, PA, Banks - MapQuest">
            <a:extLst>
              <a:ext uri="{FF2B5EF4-FFF2-40B4-BE49-F238E27FC236}">
                <a16:creationId xmlns:a16="http://schemas.microsoft.com/office/drawing/2014/main" id="{8B30244F-5CFD-4E63-8421-3631546D7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08" r="10763"/>
          <a:stretch/>
        </p:blipFill>
        <p:spPr bwMode="auto">
          <a:xfrm>
            <a:off x="1077408" y="1690688"/>
            <a:ext cx="2565905" cy="222263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2610FB2C-06D9-4216-824C-3314A53349AF}"/>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EITC Pre-K Funds Provided By</a:t>
            </a:r>
          </a:p>
        </p:txBody>
      </p:sp>
      <p:pic>
        <p:nvPicPr>
          <p:cNvPr id="3" name="Picture 2">
            <a:extLst>
              <a:ext uri="{FF2B5EF4-FFF2-40B4-BE49-F238E27FC236}">
                <a16:creationId xmlns:a16="http://schemas.microsoft.com/office/drawing/2014/main" id="{40C9B77D-4B39-26DE-8715-5A36D1943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685" y="4214248"/>
            <a:ext cx="2278628" cy="22786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D9A6C16-D1D0-7186-B449-3F2B921A1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63" y="4367376"/>
            <a:ext cx="5900959" cy="166195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D9E4CC52-1EC4-42C0-95B8-288E3D96A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663" y="2022913"/>
            <a:ext cx="5489077" cy="1558189"/>
          </a:xfrm>
          <a:prstGeom prst="rect">
            <a:avLst/>
          </a:prstGeom>
        </p:spPr>
      </p:pic>
    </p:spTree>
    <p:extLst>
      <p:ext uri="{BB962C8B-B14F-4D97-AF65-F5344CB8AC3E}">
        <p14:creationId xmlns:p14="http://schemas.microsoft.com/office/powerpoint/2010/main" val="1536333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403BAC-A6DD-4DD7-A55C-C5F5C93476AC}"/>
              </a:ext>
            </a:extLst>
          </p:cNvPr>
          <p:cNvSpPr/>
          <p:nvPr/>
        </p:nvSpPr>
        <p:spPr>
          <a:xfrm>
            <a:off x="2587298" y="2704868"/>
            <a:ext cx="6785301"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chemeClr val="accent3"/>
                </a:solidFill>
                <a:effectLst/>
              </a:rPr>
              <a:t>THANK</a:t>
            </a:r>
            <a:r>
              <a:rPr lang="en-US" sz="5400" b="1" cap="none" spc="0" dirty="0">
                <a:ln/>
                <a:solidFill>
                  <a:schemeClr val="accent3"/>
                </a:solidFill>
                <a:effectLst/>
              </a:rPr>
              <a:t> </a:t>
            </a:r>
            <a:r>
              <a:rPr lang="en-US" sz="8000" b="1" cap="none" spc="0" dirty="0">
                <a:ln/>
                <a:solidFill>
                  <a:schemeClr val="accent3"/>
                </a:solidFill>
                <a:effectLst/>
              </a:rPr>
              <a:t>YOU!</a:t>
            </a:r>
          </a:p>
        </p:txBody>
      </p:sp>
    </p:spTree>
    <p:extLst>
      <p:ext uri="{BB962C8B-B14F-4D97-AF65-F5344CB8AC3E}">
        <p14:creationId xmlns:p14="http://schemas.microsoft.com/office/powerpoint/2010/main" val="20376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787886-A13F-4665-81FC-29727BC2C896}"/>
              </a:ext>
            </a:extLst>
          </p:cNvPr>
          <p:cNvSpPr txBox="1">
            <a:spLocks noGrp="1"/>
          </p:cNvSpPr>
          <p:nvPr>
            <p:ph type="title"/>
          </p:nvPr>
        </p:nvSpPr>
        <p:spPr>
          <a:xfrm>
            <a:off x="1055077" y="0"/>
            <a:ext cx="10171723" cy="1320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EITC K-12 Funds Provided By</a:t>
            </a:r>
          </a:p>
        </p:txBody>
      </p:sp>
      <p:pic>
        <p:nvPicPr>
          <p:cNvPr id="7" name="Content Placeholder 6">
            <a:extLst>
              <a:ext uri="{FF2B5EF4-FFF2-40B4-BE49-F238E27FC236}">
                <a16:creationId xmlns:a16="http://schemas.microsoft.com/office/drawing/2014/main" id="{84C3F477-73BA-4552-98B3-937262049C3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0" y="1110657"/>
            <a:ext cx="5489077" cy="1558189"/>
          </a:xfrm>
        </p:spPr>
      </p:pic>
      <p:pic>
        <p:nvPicPr>
          <p:cNvPr id="2054" name="Picture 6" descr="Elderton State Bank">
            <a:extLst>
              <a:ext uri="{FF2B5EF4-FFF2-40B4-BE49-F238E27FC236}">
                <a16:creationId xmlns:a16="http://schemas.microsoft.com/office/drawing/2014/main" id="{40D8893D-773F-48A7-9CD6-EEC86BC0F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89" y="1752410"/>
            <a:ext cx="4492336" cy="988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llegheny Mineral logo">
            <a:extLst>
              <a:ext uri="{FF2B5EF4-FFF2-40B4-BE49-F238E27FC236}">
                <a16:creationId xmlns:a16="http://schemas.microsoft.com/office/drawing/2014/main" id="{45FB6F73-BE11-49DA-BD74-04EB5ED46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10" y="4117277"/>
            <a:ext cx="4879467" cy="14037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41105E0-100C-76CA-177B-11B5CE3B2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348" y="35724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5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8E63-A5D0-48D9-9B67-800E617D62DD}"/>
              </a:ext>
            </a:extLst>
          </p:cNvPr>
          <p:cNvSpPr>
            <a:spLocks noGrp="1"/>
          </p:cNvSpPr>
          <p:nvPr>
            <p:ph type="title"/>
          </p:nvPr>
        </p:nvSpPr>
        <p:spPr/>
        <p:txBody>
          <a:bodyPr/>
          <a:lstStyle/>
          <a:p>
            <a:pPr algn="ctr"/>
            <a:r>
              <a:rPr lang="en-US" dirty="0"/>
              <a:t>Information to Remember</a:t>
            </a:r>
          </a:p>
        </p:txBody>
      </p:sp>
      <p:sp>
        <p:nvSpPr>
          <p:cNvPr id="3" name="Content Placeholder 2">
            <a:extLst>
              <a:ext uri="{FF2B5EF4-FFF2-40B4-BE49-F238E27FC236}">
                <a16:creationId xmlns:a16="http://schemas.microsoft.com/office/drawing/2014/main" id="{7A1747FD-50B7-42BC-AB63-C87143A1E28A}"/>
              </a:ext>
            </a:extLst>
          </p:cNvPr>
          <p:cNvSpPr>
            <a:spLocks noGrp="1"/>
          </p:cNvSpPr>
          <p:nvPr>
            <p:ph idx="1"/>
          </p:nvPr>
        </p:nvSpPr>
        <p:spPr/>
        <p:txBody>
          <a:bodyPr/>
          <a:lstStyle/>
          <a:p>
            <a:r>
              <a:rPr lang="en-US" dirty="0"/>
              <a:t>March 17, 2025-Online Application Opens</a:t>
            </a:r>
          </a:p>
          <a:p>
            <a:r>
              <a:rPr lang="en-US" dirty="0"/>
              <a:t>July 15, 2025-Online Application Closes</a:t>
            </a:r>
          </a:p>
          <a:p>
            <a:endParaRPr lang="en-US" dirty="0"/>
          </a:p>
          <a:p>
            <a:r>
              <a:rPr lang="en-US" dirty="0"/>
              <a:t>Curriculum Alignment Letters needed for all schools with a Pre-K Program</a:t>
            </a:r>
          </a:p>
          <a:p>
            <a:pPr lvl="1"/>
            <a:r>
              <a:rPr lang="en-US" dirty="0"/>
              <a:t>Due by April 1, 2025</a:t>
            </a:r>
          </a:p>
          <a:p>
            <a:pPr lvl="1"/>
            <a:endParaRPr lang="en-US" dirty="0"/>
          </a:p>
          <a:p>
            <a:r>
              <a:rPr lang="en-US" dirty="0"/>
              <a:t>Each student needs to have their own application</a:t>
            </a:r>
          </a:p>
        </p:txBody>
      </p:sp>
    </p:spTree>
    <p:extLst>
      <p:ext uri="{BB962C8B-B14F-4D97-AF65-F5344CB8AC3E}">
        <p14:creationId xmlns:p14="http://schemas.microsoft.com/office/powerpoint/2010/main" val="387042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CFEC-A076-4B6B-BC6B-73086B569651}"/>
              </a:ext>
            </a:extLst>
          </p:cNvPr>
          <p:cNvSpPr>
            <a:spLocks noGrp="1"/>
          </p:cNvSpPr>
          <p:nvPr>
            <p:ph type="title"/>
          </p:nvPr>
        </p:nvSpPr>
        <p:spPr>
          <a:xfrm>
            <a:off x="790073" y="124147"/>
            <a:ext cx="10515600" cy="1009651"/>
          </a:xfrm>
        </p:spPr>
        <p:txBody>
          <a:bodyPr/>
          <a:lstStyle/>
          <a:p>
            <a:pPr algn="ctr"/>
            <a:r>
              <a:rPr lang="en-US" dirty="0"/>
              <a:t>How to Apply</a:t>
            </a:r>
          </a:p>
        </p:txBody>
      </p:sp>
      <p:sp>
        <p:nvSpPr>
          <p:cNvPr id="3" name="Content Placeholder 2">
            <a:extLst>
              <a:ext uri="{FF2B5EF4-FFF2-40B4-BE49-F238E27FC236}">
                <a16:creationId xmlns:a16="http://schemas.microsoft.com/office/drawing/2014/main" id="{589A2923-3C6D-4118-9E46-1B51E97E9FC3}"/>
              </a:ext>
            </a:extLst>
          </p:cNvPr>
          <p:cNvSpPr>
            <a:spLocks noGrp="1"/>
          </p:cNvSpPr>
          <p:nvPr>
            <p:ph idx="1"/>
          </p:nvPr>
        </p:nvSpPr>
        <p:spPr>
          <a:xfrm>
            <a:off x="279591" y="979977"/>
            <a:ext cx="11632818" cy="4351338"/>
          </a:xfrm>
        </p:spPr>
        <p:txBody>
          <a:bodyPr/>
          <a:lstStyle/>
          <a:p>
            <a:r>
              <a:rPr lang="en-US" u="sng" dirty="0">
                <a:hlinkClick r:id="rId2"/>
              </a:rPr>
              <a:t>https://www.grantinterface.com/Home/Logon?urlkey=servingtheheart</a:t>
            </a:r>
            <a:endParaRPr lang="en-US" u="sng" dirty="0"/>
          </a:p>
          <a:p>
            <a:endParaRPr lang="en-US" dirty="0"/>
          </a:p>
          <a:p>
            <a:r>
              <a:rPr lang="en-US" dirty="0"/>
              <a:t>Visit </a:t>
            </a:r>
            <a:r>
              <a:rPr lang="en-US" u="sng" dirty="0"/>
              <a:t>www.servingtheheart.org- </a:t>
            </a:r>
            <a:r>
              <a:rPr lang="en-US" dirty="0">
                <a:sym typeface="Wingdings" panose="05000000000000000000" pitchFamily="2" charset="2"/>
              </a:rPr>
              <a:t></a:t>
            </a:r>
            <a:r>
              <a:rPr lang="en-US" dirty="0"/>
              <a:t>select Tuition Assistance from the </a:t>
            </a:r>
            <a:r>
              <a:rPr lang="en-US" dirty="0" err="1"/>
              <a:t>Menu</a:t>
            </a:r>
            <a:r>
              <a:rPr lang="en-US" dirty="0" err="1">
                <a:sym typeface="Wingdings" panose="05000000000000000000" pitchFamily="2" charset="2"/>
              </a:rPr>
              <a:t></a:t>
            </a:r>
            <a:r>
              <a:rPr lang="en-US" dirty="0" err="1"/>
              <a:t>Select</a:t>
            </a:r>
            <a:r>
              <a:rPr lang="en-US" dirty="0"/>
              <a:t> How to Apply on the left side of the </a:t>
            </a:r>
            <a:r>
              <a:rPr lang="en-US" dirty="0" err="1"/>
              <a:t>screen</a:t>
            </a:r>
            <a:r>
              <a:rPr lang="en-US" dirty="0" err="1">
                <a:sym typeface="Wingdings" panose="05000000000000000000" pitchFamily="2" charset="2"/>
              </a:rPr>
              <a:t></a:t>
            </a:r>
            <a:r>
              <a:rPr lang="en-US" dirty="0" err="1"/>
              <a:t>There</a:t>
            </a:r>
            <a:r>
              <a:rPr lang="en-US" dirty="0"/>
              <a:t> will be an Apply Now button to select that will take you to the login screen.</a:t>
            </a:r>
          </a:p>
          <a:p>
            <a:endParaRPr lang="en-US" dirty="0"/>
          </a:p>
          <a:p>
            <a:r>
              <a:rPr lang="en-US" dirty="0"/>
              <a:t>You will need to create an account if you have not already done so.  </a:t>
            </a:r>
          </a:p>
          <a:p>
            <a:endParaRPr lang="en-US" dirty="0"/>
          </a:p>
        </p:txBody>
      </p:sp>
      <p:pic>
        <p:nvPicPr>
          <p:cNvPr id="4" name="Picture 3">
            <a:extLst>
              <a:ext uri="{FF2B5EF4-FFF2-40B4-BE49-F238E27FC236}">
                <a16:creationId xmlns:a16="http://schemas.microsoft.com/office/drawing/2014/main" id="{903DB50C-2EFE-4C2A-B4F4-5406C44FDDA9}"/>
              </a:ext>
            </a:extLst>
          </p:cNvPr>
          <p:cNvPicPr/>
          <p:nvPr/>
        </p:nvPicPr>
        <p:blipFill rotWithShape="1">
          <a:blip r:embed="rId3"/>
          <a:srcRect l="8785" r="53045"/>
          <a:stretch/>
        </p:blipFill>
        <p:spPr bwMode="auto">
          <a:xfrm>
            <a:off x="3616347" y="4281681"/>
            <a:ext cx="3943225" cy="2452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341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a:extLst>
              <a:ext uri="{FF2B5EF4-FFF2-40B4-BE49-F238E27FC236}">
                <a16:creationId xmlns:a16="http://schemas.microsoft.com/office/drawing/2014/main" id="{C6262DC1-BBA6-4451-943F-9DEF92B51653}"/>
              </a:ext>
            </a:extLst>
          </p:cNvPr>
          <p:cNvSpPr>
            <a:spLocks noChangeArrowheads="1"/>
          </p:cNvSpPr>
          <p:nvPr/>
        </p:nvSpPr>
        <p:spPr bwMode="auto">
          <a:xfrm flipV="1">
            <a:off x="5115141" y="1543478"/>
            <a:ext cx="123547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6">
            <a:extLst>
              <a:ext uri="{FF2B5EF4-FFF2-40B4-BE49-F238E27FC236}">
                <a16:creationId xmlns:a16="http://schemas.microsoft.com/office/drawing/2014/main" id="{36EAFA0C-D7CB-4D0C-B80F-B52092C848D4}"/>
              </a:ext>
            </a:extLst>
          </p:cNvPr>
          <p:cNvSpPr>
            <a:spLocks noChangeArrowheads="1"/>
          </p:cNvSpPr>
          <p:nvPr/>
        </p:nvSpPr>
        <p:spPr bwMode="auto">
          <a:xfrm flipV="1">
            <a:off x="5115141" y="3499278"/>
            <a:ext cx="123547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65" name="Picture 2">
            <a:extLst>
              <a:ext uri="{FF2B5EF4-FFF2-40B4-BE49-F238E27FC236}">
                <a16:creationId xmlns:a16="http://schemas.microsoft.com/office/drawing/2014/main" id="{97DFDD69-9392-479E-B9DE-61125046A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641" b="57272"/>
          <a:stretch>
            <a:fillRect/>
          </a:stretch>
        </p:blipFill>
        <p:spPr bwMode="auto">
          <a:xfrm>
            <a:off x="549633" y="1289097"/>
            <a:ext cx="11271107" cy="3117885"/>
          </a:xfrm>
          <a:prstGeom prst="rect">
            <a:avLst/>
          </a:prstGeom>
          <a:noFill/>
          <a:extLst>
            <a:ext uri="{909E8E84-426E-40DD-AFC4-6F175D3DCCD1}">
              <a14:hiddenFill xmlns:a14="http://schemas.microsoft.com/office/drawing/2010/main">
                <a:solidFill>
                  <a:srgbClr val="FFFFFF"/>
                </a:solidFill>
              </a14:hiddenFill>
            </a:ext>
          </a:extLst>
        </p:spPr>
      </p:pic>
      <p:sp>
        <p:nvSpPr>
          <p:cNvPr id="19" name="Arrow: Down 18">
            <a:extLst>
              <a:ext uri="{FF2B5EF4-FFF2-40B4-BE49-F238E27FC236}">
                <a16:creationId xmlns:a16="http://schemas.microsoft.com/office/drawing/2014/main" id="{C46E5A9B-EA5A-4D50-922C-3816002B6EE6}"/>
              </a:ext>
            </a:extLst>
          </p:cNvPr>
          <p:cNvSpPr/>
          <p:nvPr/>
        </p:nvSpPr>
        <p:spPr>
          <a:xfrm rot="3112581">
            <a:off x="2787234" y="1501136"/>
            <a:ext cx="484505"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9">
            <a:extLst>
              <a:ext uri="{FF2B5EF4-FFF2-40B4-BE49-F238E27FC236}">
                <a16:creationId xmlns:a16="http://schemas.microsoft.com/office/drawing/2014/main" id="{5A6E14C3-E1AC-4D55-AB4F-A1C25890E6C5}"/>
              </a:ext>
            </a:extLst>
          </p:cNvPr>
          <p:cNvSpPr>
            <a:spLocks noChangeArrowheads="1"/>
          </p:cNvSpPr>
          <p:nvPr/>
        </p:nvSpPr>
        <p:spPr bwMode="auto">
          <a:xfrm>
            <a:off x="1215443" y="517506"/>
            <a:ext cx="100770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Once logged into your account select Apply at the top of the screen.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
        <p:nvSpPr>
          <p:cNvPr id="15" name="Rectangle 20">
            <a:extLst>
              <a:ext uri="{FF2B5EF4-FFF2-40B4-BE49-F238E27FC236}">
                <a16:creationId xmlns:a16="http://schemas.microsoft.com/office/drawing/2014/main" id="{6F81401C-5DE9-4DB8-A1AA-C610A84A0447}"/>
              </a:ext>
            </a:extLst>
          </p:cNvPr>
          <p:cNvSpPr>
            <a:spLocks noChangeArrowheads="1"/>
          </p:cNvSpPr>
          <p:nvPr/>
        </p:nvSpPr>
        <p:spPr bwMode="auto">
          <a:xfrm>
            <a:off x="371260" y="25953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21">
            <a:extLst>
              <a:ext uri="{FF2B5EF4-FFF2-40B4-BE49-F238E27FC236}">
                <a16:creationId xmlns:a16="http://schemas.microsoft.com/office/drawing/2014/main" id="{D6873607-FC60-42BD-BA5D-AD40D8A5FE27}"/>
              </a:ext>
            </a:extLst>
          </p:cNvPr>
          <p:cNvSpPr>
            <a:spLocks noChangeArrowheads="1"/>
          </p:cNvSpPr>
          <p:nvPr/>
        </p:nvSpPr>
        <p:spPr bwMode="auto">
          <a:xfrm>
            <a:off x="371260" y="4628424"/>
            <a:ext cx="1127110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open applications will be displayed.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Please note there are separate applications for Pre-K and K-12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a separate application needs completed for each child</a:t>
            </a:r>
            <a:r>
              <a:rPr kumimoji="0" lang="en-US" altLang="en-US" sz="11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534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3085806-60FF-4C29-988A-4C30A3428EFE}"/>
              </a:ext>
            </a:extLst>
          </p:cNvPr>
          <p:cNvSpPr>
            <a:spLocks noChangeArrowheads="1"/>
          </p:cNvSpPr>
          <p:nvPr/>
        </p:nvSpPr>
        <p:spPr bwMode="auto">
          <a:xfrm>
            <a:off x="0" y="-21537"/>
            <a:ext cx="121415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note there are separate applications for Pre-K and K-12 and a separate application needs completed for each child</a:t>
            </a:r>
          </a:p>
          <a:p>
            <a:pPr lvl="0" algn="ctr" eaLnBrk="0" fontAlgn="base" hangingPunct="0">
              <a:spcBef>
                <a:spcPct val="0"/>
              </a:spcBef>
              <a:spcAft>
                <a:spcPct val="0"/>
              </a:spcAft>
            </a:pPr>
            <a:r>
              <a:rPr lang="en-US" alt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Select Apply on the application you need for your child</a:t>
            </a:r>
          </a:p>
        </p:txBody>
      </p:sp>
      <p:pic>
        <p:nvPicPr>
          <p:cNvPr id="8" name="Picture 7">
            <a:extLst>
              <a:ext uri="{FF2B5EF4-FFF2-40B4-BE49-F238E27FC236}">
                <a16:creationId xmlns:a16="http://schemas.microsoft.com/office/drawing/2014/main" id="{5CED38F0-A4DD-4981-B666-C8794FF56630}"/>
              </a:ext>
            </a:extLst>
          </p:cNvPr>
          <p:cNvPicPr>
            <a:picLocks noChangeAspect="1"/>
          </p:cNvPicPr>
          <p:nvPr/>
        </p:nvPicPr>
        <p:blipFill>
          <a:blip r:embed="rId2"/>
          <a:stretch>
            <a:fillRect/>
          </a:stretch>
        </p:blipFill>
        <p:spPr>
          <a:xfrm>
            <a:off x="873149" y="1152621"/>
            <a:ext cx="8351921" cy="5567947"/>
          </a:xfrm>
          <a:prstGeom prst="rect">
            <a:avLst/>
          </a:prstGeom>
        </p:spPr>
      </p:pic>
      <p:sp>
        <p:nvSpPr>
          <p:cNvPr id="9" name="Rectangle 8">
            <a:extLst>
              <a:ext uri="{FF2B5EF4-FFF2-40B4-BE49-F238E27FC236}">
                <a16:creationId xmlns:a16="http://schemas.microsoft.com/office/drawing/2014/main" id="{E39B3B79-7035-4C02-AF95-37CCE5138568}"/>
              </a:ext>
            </a:extLst>
          </p:cNvPr>
          <p:cNvSpPr/>
          <p:nvPr/>
        </p:nvSpPr>
        <p:spPr>
          <a:xfrm>
            <a:off x="9225070" y="3013549"/>
            <a:ext cx="934911" cy="553998"/>
          </a:xfrm>
          <a:prstGeom prst="rect">
            <a:avLst/>
          </a:prstGeom>
        </p:spPr>
        <p:txBody>
          <a:bodyPr wrap="square">
            <a:spAutoFit/>
          </a:bodyPr>
          <a:lstStyle/>
          <a:p>
            <a:r>
              <a:rPr lang="en-US" sz="3000" b="1" dirty="0">
                <a:solidFill>
                  <a:srgbClr val="FF0000"/>
                </a:solidFill>
                <a:latin typeface="Calibri" panose="020F0502020204030204" pitchFamily="34" charset="0"/>
                <a:cs typeface="Times New Roman" panose="02020603050405020304" pitchFamily="18" charset="0"/>
              </a:rPr>
              <a:t>OR</a:t>
            </a:r>
            <a:endParaRPr lang="en-US" sz="3000" dirty="0"/>
          </a:p>
        </p:txBody>
      </p:sp>
      <p:sp>
        <p:nvSpPr>
          <p:cNvPr id="3" name="Arrow: Down 2">
            <a:extLst>
              <a:ext uri="{FF2B5EF4-FFF2-40B4-BE49-F238E27FC236}">
                <a16:creationId xmlns:a16="http://schemas.microsoft.com/office/drawing/2014/main" id="{41719D50-5640-404D-8CA7-2D69163A57B3}"/>
              </a:ext>
            </a:extLst>
          </p:cNvPr>
          <p:cNvSpPr/>
          <p:nvPr/>
        </p:nvSpPr>
        <p:spPr>
          <a:xfrm rot="3845005">
            <a:off x="9159830" y="2113301"/>
            <a:ext cx="484505"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Arrow: Down 11">
            <a:extLst>
              <a:ext uri="{FF2B5EF4-FFF2-40B4-BE49-F238E27FC236}">
                <a16:creationId xmlns:a16="http://schemas.microsoft.com/office/drawing/2014/main" id="{19C2AE7C-16B4-4C89-B60E-3335A8A8D2BE}"/>
              </a:ext>
            </a:extLst>
          </p:cNvPr>
          <p:cNvSpPr/>
          <p:nvPr/>
        </p:nvSpPr>
        <p:spPr>
          <a:xfrm rot="3845005">
            <a:off x="9236604" y="3510094"/>
            <a:ext cx="484505"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3317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832B4B-71CD-4A02-AADD-38ADA6F742B9}"/>
              </a:ext>
            </a:extLst>
          </p:cNvPr>
          <p:cNvSpPr>
            <a:spLocks noChangeArrowheads="1"/>
          </p:cNvSpPr>
          <p:nvPr/>
        </p:nvSpPr>
        <p:spPr bwMode="auto">
          <a:xfrm>
            <a:off x="1660555" y="730135"/>
            <a:ext cx="8870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Below Screen will appear after you have selected apply.</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4097" name="Picture 7">
            <a:extLst>
              <a:ext uri="{FF2B5EF4-FFF2-40B4-BE49-F238E27FC236}">
                <a16:creationId xmlns:a16="http://schemas.microsoft.com/office/drawing/2014/main" id="{3B1A0472-45F1-43E7-ABCB-0A678A82E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711"/>
          <a:stretch>
            <a:fillRect/>
          </a:stretch>
        </p:blipFill>
        <p:spPr bwMode="auto">
          <a:xfrm>
            <a:off x="412750" y="1489184"/>
            <a:ext cx="10984320" cy="502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2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6120-45FB-422D-B063-8C81C899D8E6}"/>
              </a:ext>
            </a:extLst>
          </p:cNvPr>
          <p:cNvSpPr>
            <a:spLocks noGrp="1"/>
          </p:cNvSpPr>
          <p:nvPr>
            <p:ph type="title"/>
          </p:nvPr>
        </p:nvSpPr>
        <p:spPr/>
        <p:txBody>
          <a:bodyPr/>
          <a:lstStyle/>
          <a:p>
            <a:pPr algn="ctr"/>
            <a:r>
              <a:rPr lang="en-US" dirty="0"/>
              <a:t>5 Application Sections</a:t>
            </a:r>
          </a:p>
        </p:txBody>
      </p:sp>
      <p:sp>
        <p:nvSpPr>
          <p:cNvPr id="3" name="Content Placeholder 2">
            <a:extLst>
              <a:ext uri="{FF2B5EF4-FFF2-40B4-BE49-F238E27FC236}">
                <a16:creationId xmlns:a16="http://schemas.microsoft.com/office/drawing/2014/main" id="{37C28186-C015-46AA-9E49-DCBA12A6FFFF}"/>
              </a:ext>
            </a:extLst>
          </p:cNvPr>
          <p:cNvSpPr>
            <a:spLocks noGrp="1"/>
          </p:cNvSpPr>
          <p:nvPr>
            <p:ph idx="1"/>
          </p:nvPr>
        </p:nvSpPr>
        <p:spPr>
          <a:xfrm>
            <a:off x="625643" y="1690688"/>
            <a:ext cx="11257547" cy="4898178"/>
          </a:xfrm>
        </p:spPr>
        <p:txBody>
          <a:bodyPr>
            <a:normAutofit lnSpcReduction="10000"/>
          </a:bodyPr>
          <a:lstStyle/>
          <a:p>
            <a:r>
              <a:rPr lang="en-US" dirty="0"/>
              <a:t>APPLICATION</a:t>
            </a:r>
          </a:p>
          <a:p>
            <a:endParaRPr lang="en-US" dirty="0"/>
          </a:p>
          <a:p>
            <a:r>
              <a:rPr lang="en-US" dirty="0"/>
              <a:t>CONTACT INFORMATION</a:t>
            </a:r>
          </a:p>
          <a:p>
            <a:endParaRPr lang="en-US" dirty="0"/>
          </a:p>
          <a:p>
            <a:r>
              <a:rPr lang="en-US" dirty="0"/>
              <a:t>RESIDENCY REQUIREMENT QUESTIONS-May also need to complete other County of Residence Section</a:t>
            </a:r>
          </a:p>
          <a:p>
            <a:endParaRPr lang="en-US" dirty="0"/>
          </a:p>
          <a:p>
            <a:r>
              <a:rPr lang="en-US" dirty="0"/>
              <a:t>INCOME REQUIREMENT QUESTIONS</a:t>
            </a:r>
          </a:p>
          <a:p>
            <a:endParaRPr lang="en-US" dirty="0"/>
          </a:p>
          <a:p>
            <a:r>
              <a:rPr lang="en-US" dirty="0"/>
              <a:t>ELECTRONIC SIGNATURES</a:t>
            </a:r>
          </a:p>
          <a:p>
            <a:endParaRPr lang="en-US" dirty="0"/>
          </a:p>
        </p:txBody>
      </p:sp>
    </p:spTree>
    <p:extLst>
      <p:ext uri="{BB962C8B-B14F-4D97-AF65-F5344CB8AC3E}">
        <p14:creationId xmlns:p14="http://schemas.microsoft.com/office/powerpoint/2010/main" val="12658551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177</TotalTime>
  <Words>837</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Symbol</vt:lpstr>
      <vt:lpstr>Times New Roman</vt:lpstr>
      <vt:lpstr>Wingdings</vt:lpstr>
      <vt:lpstr>Office Theme</vt:lpstr>
      <vt:lpstr>EITC Training Workshop</vt:lpstr>
      <vt:lpstr>PowerPoint Presentation</vt:lpstr>
      <vt:lpstr>EITC K-12 Funds Provided By</vt:lpstr>
      <vt:lpstr>Information to Remember</vt:lpstr>
      <vt:lpstr>How to Apply</vt:lpstr>
      <vt:lpstr>PowerPoint Presentation</vt:lpstr>
      <vt:lpstr>PowerPoint Presentation</vt:lpstr>
      <vt:lpstr>PowerPoint Presentation</vt:lpstr>
      <vt:lpstr>5 Application Sections</vt:lpstr>
      <vt:lpstr>Application  Section</vt:lpstr>
      <vt:lpstr>Contact Information Section</vt:lpstr>
      <vt:lpstr>Residency Section</vt:lpstr>
      <vt:lpstr>Income Section</vt:lpstr>
      <vt:lpstr>Electronic Signature Section</vt:lpstr>
      <vt:lpstr>Applying for Multiple Students If you have multiple students when you go to start the next students application in the upper right hand corner there is a button that says Copy Previous Answers </vt:lpstr>
      <vt:lpstr> A screen will appear allowing you to select the Process (Application) you would like to copy.  </vt:lpstr>
      <vt:lpstr>A prompt will appear asking you to Confirm Copying Answers.  Please read the prompt carefully and select OK if you agree.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dc:creator>
  <cp:lastModifiedBy>Samantha</cp:lastModifiedBy>
  <cp:revision>31</cp:revision>
  <cp:lastPrinted>2023-02-20T20:08:15Z</cp:lastPrinted>
  <dcterms:created xsi:type="dcterms:W3CDTF">2022-11-14T17:01:08Z</dcterms:created>
  <dcterms:modified xsi:type="dcterms:W3CDTF">2025-02-21T17:00:06Z</dcterms:modified>
</cp:coreProperties>
</file>